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377" r:id="rId3"/>
    <p:sldId id="363" r:id="rId4"/>
    <p:sldId id="356" r:id="rId5"/>
    <p:sldId id="365" r:id="rId6"/>
    <p:sldId id="378" r:id="rId7"/>
    <p:sldId id="379" r:id="rId8"/>
    <p:sldId id="381" r:id="rId9"/>
    <p:sldId id="380" r:id="rId10"/>
    <p:sldId id="382" r:id="rId11"/>
    <p:sldId id="383" r:id="rId12"/>
    <p:sldId id="384" r:id="rId13"/>
    <p:sldId id="385" r:id="rId14"/>
    <p:sldId id="386" r:id="rId15"/>
    <p:sldId id="387" r:id="rId16"/>
    <p:sldId id="388" r:id="rId17"/>
  </p:sldIdLst>
  <p:sldSz cx="9144000" cy="6858000" type="screen4x3"/>
  <p:notesSz cx="6623050" cy="9810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4F8E4"/>
    <a:srgbClr val="FF6600"/>
    <a:srgbClr val="008000"/>
    <a:srgbClr val="C0C0C0"/>
    <a:srgbClr val="FFCC99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 autoAdjust="0"/>
    <p:restoredTop sz="94646" autoAdjust="0"/>
  </p:normalViewPr>
  <p:slideViewPr>
    <p:cSldViewPr>
      <p:cViewPr>
        <p:scale>
          <a:sx n="47" d="100"/>
          <a:sy n="47" d="100"/>
        </p:scale>
        <p:origin x="-195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pPr>
              <a:defRPr/>
            </a:pPr>
            <a:fld id="{411C63A3-B17A-42D7-BE1A-4E6657F351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28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35013"/>
            <a:ext cx="4908550" cy="368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59313"/>
            <a:ext cx="48545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69" rIns="91140" bIns="45569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pPr>
              <a:defRPr/>
            </a:pPr>
            <a:fld id="{4C3BAE8C-68D1-46C6-996C-D620734B76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9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1 Tex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470025" y="368300"/>
            <a:ext cx="6191250" cy="711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470025" y="1079500"/>
            <a:ext cx="6191250" cy="47974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lnSpc>
                <a:spcPts val="1600"/>
              </a:lnSpc>
              <a:spcBef>
                <a:spcPts val="0"/>
              </a:spcBef>
              <a:defRPr sz="1200" baseline="0"/>
            </a:lvl2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Wer wir sind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Autor 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www.drmn.org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1A40-D3FB-4E24-B964-7F83D7C498AD}" type="datetime1">
              <a:rPr lang="de-DE">
                <a:solidFill>
                  <a:srgbClr val="000000"/>
                </a:solidFill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8C44-7666-4B55-9F34-2B24F37151F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779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470025" y="368300"/>
            <a:ext cx="6191250" cy="711199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defRPr sz="2000" b="1" baseline="0">
                <a:latin typeface="Calibri" pitchFamily="34" charset="0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470026" y="1079499"/>
            <a:ext cx="2927350" cy="47974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lnSpc>
                <a:spcPts val="1600"/>
              </a:lnSpc>
              <a:spcBef>
                <a:spcPts val="0"/>
              </a:spcBef>
              <a:defRPr sz="1200"/>
            </a:lvl2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730750" y="1079499"/>
            <a:ext cx="2930525" cy="47974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lnSpc>
                <a:spcPts val="1600"/>
              </a:lnSpc>
              <a:spcBef>
                <a:spcPts val="0"/>
              </a:spcBef>
              <a:defRPr sz="1200"/>
            </a:lvl2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Wer wir sind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Autor 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www.drmn.org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1AA0-9A15-4882-9D15-29D22BBEDECA}" type="datetime1">
              <a:rPr lang="de-DE">
                <a:solidFill>
                  <a:srgbClr val="000000"/>
                </a:solidFill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8FC1-4D35-4E11-B4B9-946C465F8D6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42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025" y="2743200"/>
            <a:ext cx="6191250" cy="10763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AE83-B34E-46F1-A311-740441A3ACD8}" type="datetime1">
              <a:rPr lang="de-DE">
                <a:solidFill>
                  <a:srgbClr val="000000"/>
                </a:solidFill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9B56-87C2-4647-839F-ED831AB461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Wer wir sind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Autor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www.drmn.org</a:t>
            </a:r>
          </a:p>
        </p:txBody>
      </p:sp>
    </p:spTree>
    <p:extLst>
      <p:ext uri="{BB962C8B-B14F-4D97-AF65-F5344CB8AC3E}">
        <p14:creationId xmlns:p14="http://schemas.microsoft.com/office/powerpoint/2010/main" val="197498994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228600"/>
            <a:ext cx="6751637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7920037" cy="568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Deutsch-Russisches Management Netzwerk e.V.</a:t>
            </a:r>
          </a:p>
          <a:p>
            <a:pPr>
              <a:defRPr/>
            </a:pPr>
            <a:r>
              <a:rPr lang="de-DE"/>
              <a:t>Bundesallee 32; 10717 Berlin;  Deutschland;  E-Mail: info@drmn.org  www.drmn.org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6D8B-7F79-454D-BA56-3B6F8B2BCC17}" type="datetime2">
              <a:rPr lang="de-DE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Nr.</a:t>
            </a:r>
            <a:fld id="{B95AA20A-2FFE-4738-BD3D-6956929D7C9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1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70025" y="3106738"/>
            <a:ext cx="6191250" cy="10763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4200"/>
              </a:lnSpc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40050" y="6054725"/>
            <a:ext cx="3251200" cy="633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Wer wir sind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Autor 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www.drmn.org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687A-145E-413B-96D1-1391ED5AFD85}" type="datetime1">
              <a:rPr lang="de-DE">
                <a:solidFill>
                  <a:srgbClr val="000000"/>
                </a:solidFill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B26C-3D3C-4E65-A9D0-CD0FA1E4296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0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01" name="Rectangle 17"/>
          <p:cNvSpPr>
            <a:spLocks noChangeArrowheads="1"/>
          </p:cNvSpPr>
          <p:nvPr userDrawn="1"/>
        </p:nvSpPr>
        <p:spPr bwMode="auto">
          <a:xfrm>
            <a:off x="0" y="1341438"/>
            <a:ext cx="684213" cy="511175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charset="0"/>
              <a:ea typeface="Geneva" charset="-128"/>
            </a:endParaRP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0"/>
            <a:ext cx="7467600" cy="8382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849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2555875" y="6524625"/>
            <a:ext cx="4103688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Deutsch-Russisches Management Netzwerk e.V.i.G.</a:t>
            </a:r>
          </a:p>
          <a:p>
            <a:r>
              <a:rPr lang="de-DE">
                <a:solidFill>
                  <a:srgbClr val="000000"/>
                </a:solidFill>
              </a:rPr>
              <a:t>Rudower Chaussee 29; 12489 Berlin;  Deutschland;  E-Mail: info@drmn.org</a:t>
            </a:r>
          </a:p>
        </p:txBody>
      </p:sp>
      <p:sp>
        <p:nvSpPr>
          <p:cNvPr id="349192" name="Rectangle 8"/>
          <p:cNvSpPr>
            <a:spLocks noChangeArrowheads="1"/>
          </p:cNvSpPr>
          <p:nvPr userDrawn="1"/>
        </p:nvSpPr>
        <p:spPr bwMode="auto">
          <a:xfrm>
            <a:off x="0" y="29718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3" name="Rectangle 9"/>
          <p:cNvSpPr>
            <a:spLocks noChangeArrowheads="1"/>
          </p:cNvSpPr>
          <p:nvPr userDrawn="1"/>
        </p:nvSpPr>
        <p:spPr bwMode="auto">
          <a:xfrm>
            <a:off x="0" y="3292475"/>
            <a:ext cx="1841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Times" charset="0"/>
                <a:ea typeface="Geneva" charset="-128"/>
              </a:rPr>
              <a:t/>
            </a:r>
            <a:br>
              <a:rPr lang="en-US" sz="900">
                <a:solidFill>
                  <a:srgbClr val="000000"/>
                </a:solidFill>
                <a:latin typeface="Times" charset="0"/>
                <a:ea typeface="Geneva" charset="-128"/>
              </a:rPr>
            </a:br>
            <a:endParaRPr lang="en-US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5" name="Line 11"/>
          <p:cNvSpPr>
            <a:spLocks noChangeShapeType="1"/>
          </p:cNvSpPr>
          <p:nvPr userDrawn="1"/>
        </p:nvSpPr>
        <p:spPr bwMode="auto">
          <a:xfrm>
            <a:off x="68421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6" name="Line 12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7" name="Line 1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  <p:sp>
        <p:nvSpPr>
          <p:cNvPr id="349198" name="Line 14"/>
          <p:cNvSpPr>
            <a:spLocks noChangeShapeType="1"/>
          </p:cNvSpPr>
          <p:nvPr userDrawn="1"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Times" charset="0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1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0050" y="6011863"/>
            <a:ext cx="32607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ts val="1600"/>
              </a:lnSpc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Wer wir sind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Autor 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www.drmn.org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8638" y="6235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A6364B-0EDF-4893-8C9A-A40441754F31}" type="datetime1">
              <a:rPr lang="de-DE">
                <a:solidFill>
                  <a:srgbClr val="000000"/>
                </a:solidFill>
                <a:ea typeface="Geneva" charset="-128"/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75" y="6478588"/>
            <a:ext cx="1274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1100"/>
              </a:lnSpc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54607C2-3817-4FC4-A43F-5526829A3E80}" type="slidenum">
              <a:rPr lang="de-DE">
                <a:solidFill>
                  <a:srgbClr val="000000"/>
                </a:solidFill>
                <a:ea typeface="Geneva" charset="-128"/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1029" name="Bild 17" descr="logo_006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965825"/>
            <a:ext cx="1041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51"/>
          <p:cNvGrpSpPr/>
          <p:nvPr userDrawn="1"/>
        </p:nvGrpSpPr>
        <p:grpSpPr>
          <a:xfrm>
            <a:off x="354805" y="-540000"/>
            <a:ext cx="8424865" cy="146300"/>
            <a:chOff x="358772" y="9888"/>
            <a:chExt cx="8424865" cy="360000"/>
          </a:xfrm>
          <a:solidFill>
            <a:srgbClr val="777978"/>
          </a:solidFill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4603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3587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9219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18203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3835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32819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58451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7435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73067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2051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6667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  <p:grpSp>
        <p:nvGrpSpPr>
          <p:cNvPr id="1031" name="Gruppierung 23"/>
          <p:cNvGrpSpPr>
            <a:grpSpLocks/>
          </p:cNvGrpSpPr>
          <p:nvPr userDrawn="1"/>
        </p:nvGrpSpPr>
        <p:grpSpPr bwMode="auto">
          <a:xfrm>
            <a:off x="-546100" y="0"/>
            <a:ext cx="180975" cy="5876925"/>
            <a:chOff x="-546100" y="0"/>
            <a:chExt cx="181111" cy="5876925"/>
          </a:xfrm>
        </p:grpSpPr>
        <p:sp>
          <p:nvSpPr>
            <p:cNvPr id="1032" name="Rectangle 25"/>
            <p:cNvSpPr>
              <a:spLocks noChangeArrowheads="1"/>
            </p:cNvSpPr>
            <p:nvPr userDrawn="1"/>
          </p:nvSpPr>
          <p:spPr bwMode="auto">
            <a:xfrm>
              <a:off x="-546100" y="0"/>
              <a:ext cx="109619" cy="5876925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033" name="Rectangle 25"/>
            <p:cNvSpPr>
              <a:spLocks noChangeArrowheads="1"/>
            </p:cNvSpPr>
            <p:nvPr userDrawn="1"/>
          </p:nvSpPr>
          <p:spPr bwMode="auto">
            <a:xfrm>
              <a:off x="-436481" y="2747963"/>
              <a:ext cx="71492" cy="358775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034" name="Rectangle 25"/>
            <p:cNvSpPr>
              <a:spLocks noChangeArrowheads="1"/>
            </p:cNvSpPr>
            <p:nvPr userDrawn="1"/>
          </p:nvSpPr>
          <p:spPr bwMode="auto">
            <a:xfrm>
              <a:off x="-436481" y="2382838"/>
              <a:ext cx="71492" cy="360362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8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j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72"/>
          <p:cNvGrpSpPr>
            <a:grpSpLocks/>
          </p:cNvGrpSpPr>
          <p:nvPr userDrawn="1"/>
        </p:nvGrpSpPr>
        <p:grpSpPr bwMode="auto">
          <a:xfrm>
            <a:off x="-4763" y="0"/>
            <a:ext cx="9148763" cy="6858000"/>
            <a:chOff x="-4762" y="0"/>
            <a:chExt cx="9148762" cy="6858000"/>
          </a:xfrm>
        </p:grpSpPr>
        <p:sp>
          <p:nvSpPr>
            <p:cNvPr id="2065" name="Rechteck 67"/>
            <p:cNvSpPr>
              <a:spLocks noChangeArrowheads="1"/>
            </p:cNvSpPr>
            <p:nvPr userDrawn="1"/>
          </p:nvSpPr>
          <p:spPr bwMode="auto">
            <a:xfrm>
              <a:off x="1" y="0"/>
              <a:ext cx="9143999" cy="3603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6" name="Rechteck 69"/>
            <p:cNvSpPr>
              <a:spLocks noChangeArrowheads="1"/>
            </p:cNvSpPr>
            <p:nvPr userDrawn="1"/>
          </p:nvSpPr>
          <p:spPr bwMode="auto">
            <a:xfrm>
              <a:off x="-4762" y="5859463"/>
              <a:ext cx="9144000" cy="99853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7" name="Rechteck 70"/>
            <p:cNvSpPr>
              <a:spLocks noChangeArrowheads="1"/>
            </p:cNvSpPr>
            <p:nvPr userDrawn="1"/>
          </p:nvSpPr>
          <p:spPr bwMode="auto">
            <a:xfrm>
              <a:off x="1" y="0"/>
              <a:ext cx="358775" cy="6858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8" name="Rechteck 71"/>
            <p:cNvSpPr>
              <a:spLocks noChangeArrowheads="1"/>
            </p:cNvSpPr>
            <p:nvPr userDrawn="1"/>
          </p:nvSpPr>
          <p:spPr bwMode="auto">
            <a:xfrm>
              <a:off x="8785225" y="0"/>
              <a:ext cx="358775" cy="6858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  <p:pic>
        <p:nvPicPr>
          <p:cNvPr id="2051" name="Grafik 25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34963"/>
            <a:ext cx="27193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uppieren 26"/>
          <p:cNvGrpSpPr>
            <a:grpSpLocks/>
          </p:cNvGrpSpPr>
          <p:nvPr userDrawn="1"/>
        </p:nvGrpSpPr>
        <p:grpSpPr bwMode="auto">
          <a:xfrm>
            <a:off x="-4763" y="0"/>
            <a:ext cx="9148763" cy="6858000"/>
            <a:chOff x="-4762" y="0"/>
            <a:chExt cx="9148762" cy="6858000"/>
          </a:xfrm>
        </p:grpSpPr>
        <p:sp>
          <p:nvSpPr>
            <p:cNvPr id="2061" name="Rechteck 27"/>
            <p:cNvSpPr>
              <a:spLocks noChangeArrowheads="1"/>
            </p:cNvSpPr>
            <p:nvPr userDrawn="1"/>
          </p:nvSpPr>
          <p:spPr bwMode="auto">
            <a:xfrm>
              <a:off x="1" y="0"/>
              <a:ext cx="9143999" cy="3603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2" name="Rechteck 28"/>
            <p:cNvSpPr>
              <a:spLocks noChangeArrowheads="1"/>
            </p:cNvSpPr>
            <p:nvPr userDrawn="1"/>
          </p:nvSpPr>
          <p:spPr bwMode="auto">
            <a:xfrm>
              <a:off x="-4762" y="5859463"/>
              <a:ext cx="9144000" cy="99853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3" name="Rechteck 29"/>
            <p:cNvSpPr>
              <a:spLocks noChangeArrowheads="1"/>
            </p:cNvSpPr>
            <p:nvPr userDrawn="1"/>
          </p:nvSpPr>
          <p:spPr bwMode="auto">
            <a:xfrm>
              <a:off x="1" y="0"/>
              <a:ext cx="358775" cy="6858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4" name="Rechteck 30"/>
            <p:cNvSpPr>
              <a:spLocks noChangeArrowheads="1"/>
            </p:cNvSpPr>
            <p:nvPr userDrawn="1"/>
          </p:nvSpPr>
          <p:spPr bwMode="auto">
            <a:xfrm>
              <a:off x="8785225" y="0"/>
              <a:ext cx="358775" cy="6858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  <p:sp>
        <p:nvSpPr>
          <p:cNvPr id="32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0050" y="6056313"/>
            <a:ext cx="3251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Wer wir sind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 Autor 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  <a:ea typeface="Geneva" charset="-128"/>
              </a:rPr>
              <a:t>www.drmn.org</a:t>
            </a:r>
          </a:p>
        </p:txBody>
      </p:sp>
      <p:sp>
        <p:nvSpPr>
          <p:cNvPr id="33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8638" y="6235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3BE992-4276-4907-99D6-D93C725E1ACE}" type="datetime1">
              <a:rPr lang="de-DE">
                <a:solidFill>
                  <a:srgbClr val="000000"/>
                </a:solidFill>
                <a:ea typeface="Geneva" charset="-128"/>
              </a:rPr>
              <a:pPr>
                <a:defRPr/>
              </a:pPr>
              <a:t>21.06.2013</a:t>
            </a:fld>
            <a:endParaRPr lang="de-DE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3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75" y="6478588"/>
            <a:ext cx="1274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1100"/>
              </a:lnSpc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0FD21C-E959-4BE8-9688-7823C9BC3CF6}" type="slidenum">
              <a:rPr lang="de-DE">
                <a:solidFill>
                  <a:srgbClr val="000000"/>
                </a:solidFill>
                <a:ea typeface="Geneva" charset="-128"/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  <a:ea typeface="Geneva" charset="-128"/>
            </a:endParaRPr>
          </a:p>
        </p:txBody>
      </p:sp>
      <p:grpSp>
        <p:nvGrpSpPr>
          <p:cNvPr id="4" name="Gruppieren 51"/>
          <p:cNvGrpSpPr/>
          <p:nvPr userDrawn="1"/>
        </p:nvGrpSpPr>
        <p:grpSpPr>
          <a:xfrm>
            <a:off x="354805" y="-540000"/>
            <a:ext cx="8424865" cy="146300"/>
            <a:chOff x="358772" y="9888"/>
            <a:chExt cx="8424865" cy="360000"/>
          </a:xfrm>
          <a:solidFill>
            <a:srgbClr val="777978"/>
          </a:solidFill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14603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3587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29219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8203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3835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2819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8451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7435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7306772" y="9888"/>
              <a:ext cx="364989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62051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7666772" y="9888"/>
              <a:ext cx="1116865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  <p:grpSp>
        <p:nvGrpSpPr>
          <p:cNvPr id="2057" name="Gruppierung 36"/>
          <p:cNvGrpSpPr>
            <a:grpSpLocks/>
          </p:cNvGrpSpPr>
          <p:nvPr userDrawn="1"/>
        </p:nvGrpSpPr>
        <p:grpSpPr bwMode="auto">
          <a:xfrm>
            <a:off x="-546100" y="0"/>
            <a:ext cx="180975" cy="5876925"/>
            <a:chOff x="-546100" y="0"/>
            <a:chExt cx="181111" cy="5876925"/>
          </a:xfrm>
        </p:grpSpPr>
        <p:sp>
          <p:nvSpPr>
            <p:cNvPr id="2058" name="Rectangle 25"/>
            <p:cNvSpPr>
              <a:spLocks noChangeArrowheads="1"/>
            </p:cNvSpPr>
            <p:nvPr userDrawn="1"/>
          </p:nvSpPr>
          <p:spPr bwMode="auto">
            <a:xfrm>
              <a:off x="-546100" y="0"/>
              <a:ext cx="109619" cy="5876925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59" name="Rectangle 25"/>
            <p:cNvSpPr>
              <a:spLocks noChangeArrowheads="1"/>
            </p:cNvSpPr>
            <p:nvPr userDrawn="1"/>
          </p:nvSpPr>
          <p:spPr bwMode="auto">
            <a:xfrm>
              <a:off x="-436481" y="2747963"/>
              <a:ext cx="71492" cy="358775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  <p:sp>
          <p:nvSpPr>
            <p:cNvPr id="2060" name="Rectangle 25"/>
            <p:cNvSpPr>
              <a:spLocks noChangeArrowheads="1"/>
            </p:cNvSpPr>
            <p:nvPr userDrawn="1"/>
          </p:nvSpPr>
          <p:spPr bwMode="auto">
            <a:xfrm>
              <a:off x="-436481" y="2382838"/>
              <a:ext cx="71492" cy="360362"/>
            </a:xfrm>
            <a:prstGeom prst="rect">
              <a:avLst/>
            </a:prstGeom>
            <a:solidFill>
              <a:srgbClr val="77797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imes" charset="0"/>
                <a:ea typeface="Geneva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8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j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2912967"/>
            <a:ext cx="9000999" cy="231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98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620665" cy="349422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10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692896" cy="35905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48" y="1983904"/>
            <a:ext cx="2980928" cy="39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11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7392"/>
            <a:ext cx="4876800" cy="365760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7888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1000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72" y="188640"/>
            <a:ext cx="4876800" cy="3657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82702"/>
            <a:ext cx="4876800" cy="36576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12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" y="188640"/>
            <a:ext cx="3794584" cy="28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13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664"/>
            <a:ext cx="4876800" cy="3657600"/>
          </a:xfr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657600" cy="4876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876800" cy="36576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14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15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876800" cy="3657600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065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128792" cy="457200"/>
          </a:xfrm>
        </p:spPr>
        <p:txBody>
          <a:bodyPr/>
          <a:lstStyle/>
          <a:p>
            <a:pPr eaLnBrk="1" hangingPunct="1"/>
            <a:r>
              <a:rPr lang="de-DE" dirty="0" err="1" smtClean="0"/>
              <a:t>BusinessFor</a:t>
            </a:r>
            <a:r>
              <a:rPr lang="de-DE" dirty="0" smtClean="0"/>
              <a:t> und seine Ziele</a:t>
            </a:r>
            <a:endParaRPr lang="de-DE" dirty="0" smtClean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7920037" cy="5688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de-DE" sz="16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600" b="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b="0" dirty="0" smtClean="0">
                <a:cs typeface="Arial" charset="0"/>
              </a:rPr>
              <a:t>Netzwerken - Vertiefung von bestehenden Kontakten – Europa &amp; Asien</a:t>
            </a:r>
            <a:br>
              <a:rPr lang="de-DE" sz="1800" b="0" dirty="0" smtClean="0">
                <a:cs typeface="Arial" charset="0"/>
              </a:rPr>
            </a:br>
            <a:endParaRPr lang="de-DE" sz="1800" b="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>
                <a:cs typeface="Arial" charset="0"/>
              </a:rPr>
              <a:t>Gemeinsamer Projekt mit russischen </a:t>
            </a:r>
            <a:r>
              <a:rPr lang="de-DE" sz="1800" dirty="0" err="1" smtClean="0">
                <a:cs typeface="Arial" charset="0"/>
              </a:rPr>
              <a:t>Alumnis</a:t>
            </a:r>
            <a:r>
              <a:rPr lang="de-DE" sz="1800" dirty="0" smtClean="0">
                <a:cs typeface="Arial" charset="0"/>
              </a:rPr>
              <a:t> (Organisationsteam  in Novosibirsk bestehend  aus Ressourcen-Zentrum und </a:t>
            </a:r>
            <a:r>
              <a:rPr lang="de-DE" sz="1800" dirty="0" err="1" smtClean="0">
                <a:cs typeface="Arial" charset="0"/>
              </a:rPr>
              <a:t>Alumni</a:t>
            </a:r>
            <a:r>
              <a:rPr lang="de-DE" sz="1800" dirty="0" smtClean="0">
                <a:cs typeface="Arial" charset="0"/>
              </a:rPr>
              <a:t>-Vereinigung mit Unterstützung von Stadtverwaltung und DRMN) </a:t>
            </a:r>
            <a:br>
              <a:rPr lang="de-DE" sz="1800" dirty="0" smtClean="0">
                <a:cs typeface="Arial" charset="0"/>
              </a:rPr>
            </a:br>
            <a:endParaRPr lang="de-DE" sz="18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>
                <a:cs typeface="Arial" charset="0"/>
              </a:rPr>
              <a:t>Identifizierung neuer gemeinsamen internationalen Projekte </a:t>
            </a:r>
            <a:br>
              <a:rPr lang="de-DE" sz="1800" dirty="0" smtClean="0">
                <a:cs typeface="Arial" charset="0"/>
              </a:rPr>
            </a:br>
            <a:endParaRPr lang="de-DE" sz="18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>
                <a:cs typeface="Arial" charset="0"/>
              </a:rPr>
              <a:t>Intensivierung der Zusammenarbeit zwischen </a:t>
            </a:r>
            <a:r>
              <a:rPr lang="de-DE" sz="1800" dirty="0" err="1" smtClean="0">
                <a:cs typeface="Arial" charset="0"/>
              </a:rPr>
              <a:t>Alumni</a:t>
            </a:r>
            <a:r>
              <a:rPr lang="de-DE" sz="1800" dirty="0" smtClean="0">
                <a:cs typeface="Arial" charset="0"/>
              </a:rPr>
              <a:t>-Vereinigungen D., China, Kasachstan, </a:t>
            </a:r>
            <a:r>
              <a:rPr lang="de-DE" sz="1800" dirty="0" err="1" smtClean="0">
                <a:cs typeface="Arial" charset="0"/>
              </a:rPr>
              <a:t>Weissrussland</a:t>
            </a:r>
            <a:r>
              <a:rPr lang="de-DE" sz="1800" dirty="0" smtClean="0">
                <a:cs typeface="Arial" charset="0"/>
              </a:rPr>
              <a:t>, Usbekistan, </a:t>
            </a:r>
            <a:r>
              <a:rPr lang="de-DE" sz="1800" dirty="0" err="1" smtClean="0">
                <a:cs typeface="Arial" charset="0"/>
              </a:rPr>
              <a:t>Moldavien</a:t>
            </a:r>
            <a:r>
              <a:rPr lang="de-DE" sz="1800" dirty="0" smtClean="0">
                <a:cs typeface="Arial" charset="0"/>
              </a:rPr>
              <a:t>, etc.)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>
                <a:cs typeface="Arial" charset="0"/>
              </a:rPr>
              <a:t>Austausch mit </a:t>
            </a:r>
            <a:r>
              <a:rPr lang="de-DE" sz="1800" dirty="0" smtClean="0">
                <a:cs typeface="Arial" charset="0"/>
              </a:rPr>
              <a:t>GIZ-Vertretern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>
                <a:cs typeface="Arial" charset="0"/>
              </a:rPr>
              <a:t> </a:t>
            </a:r>
            <a:r>
              <a:rPr lang="de-DE" sz="1800" dirty="0" smtClean="0">
                <a:cs typeface="Arial" charset="0"/>
              </a:rPr>
              <a:t>Diskussion  von Themen, die </a:t>
            </a:r>
            <a:r>
              <a:rPr lang="de-DE" sz="1800" dirty="0" err="1" smtClean="0">
                <a:cs typeface="Arial" charset="0"/>
              </a:rPr>
              <a:t>Alumnis</a:t>
            </a:r>
            <a:r>
              <a:rPr lang="de-DE" sz="1800" dirty="0" smtClean="0">
                <a:cs typeface="Arial" charset="0"/>
              </a:rPr>
              <a:t> bewegen</a:t>
            </a:r>
            <a:endParaRPr lang="de-DE" sz="1800" dirty="0"/>
          </a:p>
          <a:p>
            <a:pPr marL="723900" lvl="2" indent="-342900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info@drmn.org  </a:t>
            </a:r>
            <a:r>
              <a:rPr lang="de-DE" dirty="0"/>
              <a:t>- www.drmn.org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21.06.2013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fld id="{0BA8BB54-8203-4487-AEF1-39003760D7FE}" type="slidenum">
              <a:rPr lang="de-DE" smtClean="0"/>
              <a:pPr>
                <a:defRPr/>
              </a:pPr>
              <a:t>2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24936" cy="457200"/>
          </a:xfrm>
        </p:spPr>
        <p:txBody>
          <a:bodyPr/>
          <a:lstStyle/>
          <a:p>
            <a:pPr eaLnBrk="1" hangingPunct="1"/>
            <a:r>
              <a:rPr lang="de-DE" dirty="0" smtClean="0"/>
              <a:t>Themen </a:t>
            </a:r>
            <a:r>
              <a:rPr lang="de-DE" dirty="0" err="1" smtClean="0"/>
              <a:t>BusinessFor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18437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052736"/>
            <a:ext cx="7772400" cy="5521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600" i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/>
              <a:t>BETWEEN EUROPE AND ASIA </a:t>
            </a:r>
            <a:r>
              <a:rPr lang="en-US" sz="1800" dirty="0" smtClean="0"/>
              <a:t>— </a:t>
            </a:r>
            <a:r>
              <a:rPr lang="en-US" sz="1800" dirty="0" err="1" smtClean="0"/>
              <a:t>Sibirien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Zentrum</a:t>
            </a:r>
            <a:r>
              <a:rPr lang="en-US" sz="1800" dirty="0" smtClean="0"/>
              <a:t> des Euro-</a:t>
            </a:r>
            <a:r>
              <a:rPr lang="en-US" sz="1800" dirty="0" err="1" smtClean="0"/>
              <a:t>Asiatischen</a:t>
            </a:r>
            <a:r>
              <a:rPr lang="en-US" sz="1800" dirty="0" smtClean="0"/>
              <a:t> </a:t>
            </a:r>
            <a:r>
              <a:rPr lang="en-US" sz="1800" dirty="0" err="1" smtClean="0"/>
              <a:t>Raums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PARTNERSCHAFTEN  IN DER GLOBALISIERUNG – Rolle von Business Vereinigungen: Erfahrung und gemeinsame Aussichten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Legislative, Business und Gesellschaft – ist ein effektiver Dialog möglich?</a:t>
            </a: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VON KONTAKTEN ZU CONTRACTEN </a:t>
            </a:r>
            <a:r>
              <a:rPr lang="ru-RU" sz="1800" dirty="0" smtClean="0"/>
              <a:t>. </a:t>
            </a:r>
            <a:r>
              <a:rPr lang="de-DE" sz="1800" dirty="0" smtClean="0"/>
              <a:t>Rolle des Internet.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MEIN TERRITORIUM </a:t>
            </a:r>
            <a:r>
              <a:rPr lang="ru-RU" sz="1800" dirty="0" smtClean="0"/>
              <a:t>. </a:t>
            </a:r>
            <a:r>
              <a:rPr lang="de-DE" sz="1800" dirty="0" smtClean="0"/>
              <a:t>Wie können wir das gemeinsam verbessern 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MEGA TRENDS</a:t>
            </a:r>
            <a:r>
              <a:rPr lang="ru-RU" sz="1800" dirty="0" smtClean="0"/>
              <a:t>. </a:t>
            </a:r>
            <a:r>
              <a:rPr lang="de-DE" sz="1800" dirty="0" smtClean="0"/>
              <a:t>Wie verändert sich dabei die Zusammenarbeit m </a:t>
            </a:r>
            <a:r>
              <a:rPr lang="de-DE" sz="1800" dirty="0" err="1" smtClean="0"/>
              <a:t>it</a:t>
            </a:r>
            <a:r>
              <a:rPr lang="de-DE" sz="1800" dirty="0" smtClean="0"/>
              <a:t> den  Business Vereinigungen. Wie kann man den Trends widerstehen.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M</a:t>
            </a:r>
            <a:r>
              <a:rPr lang="de-DE" sz="1800" dirty="0" smtClean="0"/>
              <a:t>ATCH-MACKING für die Teilenehmer </a:t>
            </a:r>
            <a:r>
              <a:rPr lang="ru-RU" sz="1800" dirty="0" smtClean="0"/>
              <a:t>(</a:t>
            </a:r>
            <a:r>
              <a:rPr lang="de-DE" sz="1800" dirty="0" smtClean="0"/>
              <a:t>Geschäftspartnersuche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de-DE" sz="1800" dirty="0" smtClean="0"/>
              <a:t>BESUCH VOM TECHNOPARK mit anschließender Diskussionsrunde</a:t>
            </a:r>
            <a:r>
              <a:rPr lang="ru-RU" sz="1800" dirty="0" smtClean="0"/>
              <a:t>.</a:t>
            </a:r>
            <a:endParaRPr lang="de-DE" sz="1800" dirty="0" smtClean="0"/>
          </a:p>
          <a:p>
            <a:pPr marL="0" indent="0">
              <a:buFontTx/>
              <a:buNone/>
            </a:pPr>
            <a:endParaRPr lang="ru-RU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info@drmn.org  </a:t>
            </a:r>
            <a:r>
              <a:rPr lang="de-DE" dirty="0"/>
              <a:t>- www.drmn.org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21.04.2011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fld id="{A90B587B-C32E-404E-BADB-67CD7C9EC3F5}" type="slidenum">
              <a:rPr lang="de-DE" smtClean="0"/>
              <a:pPr>
                <a:defRPr/>
              </a:pPr>
              <a:t>3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5328592" cy="936104"/>
          </a:xfrm>
        </p:spPr>
        <p:txBody>
          <a:bodyPr/>
          <a:lstStyle/>
          <a:p>
            <a:pPr eaLnBrk="1" hangingPunct="1"/>
            <a:r>
              <a:rPr lang="de-DE" dirty="0" smtClean="0"/>
              <a:t>Ergebnis</a:t>
            </a:r>
            <a:r>
              <a:rPr lang="de-DE" dirty="0" smtClean="0"/>
              <a:t>se:</a:t>
            </a:r>
            <a:endParaRPr 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908050"/>
            <a:ext cx="8215313" cy="5592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400" dirty="0" smtClean="0"/>
              <a:t>	</a:t>
            </a:r>
          </a:p>
          <a:p>
            <a:pPr marL="0" indent="0">
              <a:buFontTx/>
              <a:buNone/>
            </a:pPr>
            <a:endParaRPr lang="de-DE" sz="1400" dirty="0" smtClean="0"/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Horizonte erweitert, neue Kontakte geknüpft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Es existiert eine Aufstellung von Kontaktdaten aller </a:t>
            </a:r>
            <a:r>
              <a:rPr lang="de-DE" sz="2400" dirty="0" err="1" smtClean="0"/>
              <a:t>Alumni</a:t>
            </a:r>
            <a:r>
              <a:rPr lang="de-DE" sz="2400" dirty="0" smtClean="0"/>
              <a:t>-Vereinigungen. </a:t>
            </a:r>
            <a:r>
              <a:rPr lang="de-DE" sz="2400" dirty="0" smtClean="0"/>
              <a:t>Die Mitglieder werden angehalten Ihre Anliegen an den 1. bzw.2 Vorsitzenden des betreff. Landes zu richten. Danach erfolgt eine Weiterleitung der Anfrage an die  Mitgliedern. Die Feedback E-Mail ist wichtig, damit 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Wir sind ein mächtiges Netzwerk mit vielen Möglichkeiten</a:t>
            </a:r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de-DE" sz="3600" dirty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de-D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info@drmn.org  www.drmn.org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21.04.2011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FB71-93C3-4B21-AA19-F75D5ED44C42}" type="slidenum">
              <a:rPr lang="de-DE" smtClean="0"/>
              <a:pPr>
                <a:defRPr/>
              </a:pPr>
              <a:t>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8" name="Picture 13" descr="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653136"/>
            <a:ext cx="1743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BusinessFor</a:t>
            </a:r>
            <a:r>
              <a:rPr lang="de-DE" dirty="0" smtClean="0"/>
              <a:t> in Bildern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5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2050" name="Picture 2" descr="D:\Eigene Dateien\Eigene Bilder\Forum Business For Apr2013\DSCN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56720" cy="31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Eigene Dateien\Eigene Bilder\Forum Business For Apr2013\DSCN2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422867" cy="32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Eigene Dateien\Eigene Bilder\Forum Business For Apr2013\DSCN2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178066" cy="31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6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7" name="Picture 3" descr="D:\Eigene Dateien\Eigene Bilder\Forum Business For Apr2013\DSCN2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Eigene Dateien\Eigene Bilder\Forum Business For Apr2013\DSCN26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3027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Eigene Dateien\Eigene Bilder\Forum Business For Apr2013\DSCN2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836912" cy="37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7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4098" name="Picture 2" descr="D:\Eigene Dateien\Eigene Bilder\Forum Business For Apr2013\DSCN2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510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Eigene Dateien\Eigene Bilder\Forum Business For Apr2013\DSCN2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Eigene Dateien\Eigene Bilder\Forum Business For Apr2013\DSCN2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090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557574" cy="341009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8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2422866" cy="32304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238600" cy="31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Deutsch-Russisches Management Netzwerk e.V.</a:t>
            </a:r>
          </a:p>
          <a:p>
            <a:pPr>
              <a:defRPr/>
            </a:pPr>
            <a:r>
              <a:rPr lang="de-DE" smtClean="0"/>
              <a:t>Bundesallee 32; 10717 Berlin;  Deutschland;  E-Mail: info@drmn.org  www.drmn.org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686D8B-7F79-454D-BA56-3B6F8B2BCC17}" type="datetime2">
              <a:rPr lang="de-DE" smtClean="0"/>
              <a:pPr>
                <a:defRPr/>
              </a:pPr>
              <a:t>Freitag, 21. Juni 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Nr.</a:t>
            </a:r>
            <a:fld id="{B95AA20A-2FFE-4738-BD3D-6956929D7C9E}" type="slidenum">
              <a:rPr lang="de-DE" smtClean="0"/>
              <a:pPr>
                <a:defRPr/>
              </a:pPr>
              <a:t>9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6146" name="Picture 2" descr="D:\Eigene Dateien\Eigene Bilder\Forum Business For Apr2013\DSCN2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364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62474"/>
            <a:ext cx="2620888" cy="34945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602"/>
            <a:ext cx="2908920" cy="38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allgemei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Bildschirmpräsentation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Master allgemein</vt:lpstr>
      <vt:lpstr>Titel </vt:lpstr>
      <vt:lpstr>PowerPoint-Präsentation</vt:lpstr>
      <vt:lpstr>BusinessFor und seine Ziele</vt:lpstr>
      <vt:lpstr>Themen BusinessFor </vt:lpstr>
      <vt:lpstr>Ergebnisse:</vt:lpstr>
      <vt:lpstr>BusinessFor in Bildern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Rus-Expert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</dc:title>
  <dc:creator>Dr. Kirsten Huettner</dc:creator>
  <cp:lastModifiedBy>nathalie</cp:lastModifiedBy>
  <cp:revision>187</cp:revision>
  <cp:lastPrinted>2000-11-10T09:12:14Z</cp:lastPrinted>
  <dcterms:created xsi:type="dcterms:W3CDTF">2003-08-27T13:42:52Z</dcterms:created>
  <dcterms:modified xsi:type="dcterms:W3CDTF">2013-06-21T06:25:31Z</dcterms:modified>
</cp:coreProperties>
</file>